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framing the decision and why the evidence matters. Preview the recommendation without overstating certainty: Northstar Goods should approve a six-week barcode-scanning pilot in its Valparaíso warehouse, with adjustments to address Wi-Fi dead zones and a structured evaluation to confirm error reduction. Baseline data shows 216 errors over 14,400 lines (1.5% error rate) and median pick time of 74 seconds. The pilot cost is USD 7,800 for six pickers. A two-day trial showed 5 errors over 960 lines (0.52% error rate) but median pick time increased to 79 seconds, and two Wi-Fi dead zones were reported. The pilot should proceed with Wi-Fi remediation and clear success metrics.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frames the decision for the leadership team. We are not asking for a permanent rollout yet; we need a clear go, adjust, or stop on a six-week pilot. The cost is modest, but the evidence must justify the investment and the operational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baseline gives us a reference point. With 216 errors in 14,400 lines, we have a 1.5% error rate. This is the number we want to improve. Note that the baseline is from a four-week period, so it is a stable measure.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trial suggests barcode scanning could cut errors by about two-thirds, but we must be cautious. The trial was short and not randomized, and the median pick time increased by 5 seconds. The Wi-Fi dead zones are a known issue that could affect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pilot cost is modest, but the assumption about Wi-Fi is a risk. We need to budget for potential remediation of the dead zones. Even with that, the cost is justified if we can reduce errors by even half.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recommendation is to go, but not blindly. We need to fix the Wi-Fi dead zones first, set clear success metrics, and check progress halfway. This way, we can stop early if the pilot is not working, and we have a clear basis for a full rollout decision.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outlines the execution plan. The key is to have a structured evaluation so we can make a data-driven decision at the end. The mid-pilot review is a checkpoint to adjust or stop if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consolidates the evidence for the leadership team. It highlights the error reduction potential and the cost, while flagging the Wi-Fi issue and the non-randomized trial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Data chart: Error rate (%) as a representation of the cited evidence. Preserve this caveat verbatim: Data chart rendered from canonical table values - not a website screenshot.
Walk through Data chart: Median pick time (seconds) as a representation of the cited evidence. Preserve this caveat verbatim: Data chart rendered from canonical table values - not a website screenshot.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identifying the primary sources behind the recommendation. Invite questions about evidence quality, assumptions, and unresolved uncertainty.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56692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SOURCE-BACKED PRESENTATION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13232" y="1234440"/>
            <a:ext cx="7955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barcode pilot?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13232" y="3063240"/>
            <a:ext cx="10652760" cy="2103120"/>
          </a:xfrm>
          <a:prstGeom prst="roundRect">
            <a:avLst>
              <a:gd name="adj" fmla="val 3478"/>
            </a:avLst>
          </a:prstGeom>
          <a:solidFill>
            <a:srgbClr val="FFFFFF">
              <a:alpha val="98000"/>
            </a:srgbClr>
          </a:solidFill>
          <a:ln w="12700">
            <a:solidFill>
              <a:srgbClr val="E2DF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87552" y="336499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BRIEF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87552" y="3749040"/>
            <a:ext cx="9829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Northstar Goods should approve a six-week barcode-scanning pilot in its Valparaíso warehouse, with adjustments to address Wi-Fi dead zones and a structured evaluation to confirm error reduction. Baseline data shows 216 errors over 14,400 lines (1.5% error rate) and median pick time of 74 seconds. The pilot cost is USD 7,800 for six pickers. A two-day trial showed 5 errors over 960 lines (0.52% error rate) but median pick time increased to 79 seconds, and two Wi-Fi dead zones were reported. The pilot should proceed with Wi-Fi remediation and clear success metrics.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6263640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support  /  Evidence bound  /  Source cited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74980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Decision: Approve barcode pilot?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736092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E4E1D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103120"/>
            <a:ext cx="667512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Northstar Goods leadership must decide whether to approve a six-week barcode-scanning pilot in the Valparaíso warehouse.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The pilot would equip six pickers with scanners at an estimated cost of USD 7,800.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The decision is a go, adjust, or stop recommendation based on evidence from baseline operations and a two-day trial.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366760" y="1783080"/>
            <a:ext cx="3154680" cy="4160520"/>
          </a:xfrm>
          <a:prstGeom prst="roundRect">
            <a:avLst>
              <a:gd name="adj" fmla="val 1739"/>
            </a:avLst>
          </a:prstGeom>
          <a:solidFill>
            <a:srgbClr val="F2F0EB"/>
          </a:solidFill>
          <a:ln w="12700">
            <a:solidFill>
              <a:srgbClr val="E0DD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68512" y="210312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9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LENS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668512" y="2514600"/>
            <a:ext cx="248716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decision is a go, adjust, or stop recommendation based on evidence from baseline operations and a two-day trial.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68512" y="46177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80" kern="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668512" y="49560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  /  S2  /  S3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644652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deck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927080" y="642823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74980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Baseline: Current picking performance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736092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E4E1D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103120"/>
            <a:ext cx="667512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Over four weeks, 18 pickers processed 14,400 order lines with 216 documented picking errors.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Median pick time was 74 seconds per line.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This yields an error rate of 1.5% and a throughput of 800 lines per week per picker.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366760" y="1783080"/>
            <a:ext cx="3154680" cy="4160520"/>
          </a:xfrm>
          <a:prstGeom prst="roundRect">
            <a:avLst>
              <a:gd name="adj" fmla="val 1739"/>
            </a:avLst>
          </a:prstGeom>
          <a:solidFill>
            <a:srgbClr val="F2F0EB"/>
          </a:solidFill>
          <a:ln w="12700">
            <a:solidFill>
              <a:srgbClr val="E0DD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68512" y="210312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9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LENS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668512" y="2514600"/>
            <a:ext cx="248716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yields an error rate of 1.5% and a throughput of 800 lines per week per picker.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68512" y="46177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80" kern="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668512" y="49560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644652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deck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927080" y="642823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74980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Trial: Barcode scanning shows promise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736092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E4E1D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103120"/>
            <a:ext cx="667512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 a two-day trial, six users processed 960 lines with 5 documented picking errors, an error rate of 0.52%.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Median pick time was 79 seconds, slightly higher than baseline.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Users reported two Wi-Fi dead zones, and the trial was not randomized.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366760" y="1783080"/>
            <a:ext cx="3154680" cy="4160520"/>
          </a:xfrm>
          <a:prstGeom prst="roundRect">
            <a:avLst>
              <a:gd name="adj" fmla="val 1739"/>
            </a:avLst>
          </a:prstGeom>
          <a:solidFill>
            <a:srgbClr val="F2F0EB"/>
          </a:solidFill>
          <a:ln w="12700">
            <a:solidFill>
              <a:srgbClr val="E0DD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68512" y="210312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9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LENS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668512" y="2514600"/>
            <a:ext cx="248716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reported two Wi-Fi dead zones, and the trial was not randomized.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68512" y="46177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80" kern="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668512" y="49560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644652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deck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927080" y="642823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74980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and feasibility: USD 7,800 pilot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736092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E4E1D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103120"/>
            <a:ext cx="667512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The six-week pilot is estimated at USD 7,800, including scanners, labels, setup, and support.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The estimate assumes existing Wi-Fi coverage is sufficient, but the trial identified two dead zones.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This is a low-cost, low-risk investment relative to potential error reduction.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366760" y="1783080"/>
            <a:ext cx="3154680" cy="4160520"/>
          </a:xfrm>
          <a:prstGeom prst="roundRect">
            <a:avLst>
              <a:gd name="adj" fmla="val 1739"/>
            </a:avLst>
          </a:prstGeom>
          <a:solidFill>
            <a:srgbClr val="F2F0EB"/>
          </a:solidFill>
          <a:ln w="12700">
            <a:solidFill>
              <a:srgbClr val="E0DD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68512" y="210312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9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LENS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668512" y="2514600"/>
            <a:ext cx="248716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a low-cost, low-risk investment relative to potential error reduction.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68512" y="46177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80" kern="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668512" y="49560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  /  S3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644652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deck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927080" y="642823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74980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Recommendation: Go with adjustments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736092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E4E1D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103120"/>
            <a:ext cx="667512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remediate the two Wi-Fi dead zones before launch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define success metrics (e.g., error rate below 1%, median pick time within 5% of baseline), and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conduct a mid-pilot review at week three. This balances evidence of error reduction with operational risk.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366760" y="1783080"/>
            <a:ext cx="3154680" cy="4160520"/>
          </a:xfrm>
          <a:prstGeom prst="roundRect">
            <a:avLst>
              <a:gd name="adj" fmla="val 1739"/>
            </a:avLst>
          </a:prstGeom>
          <a:solidFill>
            <a:srgbClr val="F2F0EB"/>
          </a:solidFill>
          <a:ln w="12700">
            <a:solidFill>
              <a:srgbClr val="E0DD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68512" y="210312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9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LENS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668512" y="2514600"/>
            <a:ext cx="248716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conduct a mid-pilot review at week three. This balances evidence of error reduction with operational risk.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68512" y="46177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80" kern="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668512" y="49560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  /  S2  /  S3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644652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deck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927080" y="642823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74980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steps: Launch and evaluate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736092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E4E1D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103120"/>
            <a:ext cx="667512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remediate Wi-Fi dead zones in week one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launch the pilot in week two with six pickers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collect daily error and pick-time data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conduct a mid-pilot review at week three, and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deliver a final report at week six with a go/no-go recommendation for full rollout.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366760" y="1783080"/>
            <a:ext cx="3154680" cy="4160520"/>
          </a:xfrm>
          <a:prstGeom prst="roundRect">
            <a:avLst>
              <a:gd name="adj" fmla="val 1739"/>
            </a:avLst>
          </a:prstGeom>
          <a:solidFill>
            <a:srgbClr val="F2F0EB"/>
          </a:solidFill>
          <a:ln w="12700">
            <a:solidFill>
              <a:srgbClr val="E0DD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68512" y="210312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9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LENS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668512" y="2514600"/>
            <a:ext cx="248716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 a final report at week six with a go/no-go recommendation for full rollout.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68512" y="46177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80" kern="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668512" y="49560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  /  S2  /  S3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644652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deck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927080" y="642823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840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74980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Evidence: Key data points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736092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E4E1D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103120"/>
            <a:ext cx="667512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The evidence base includes three sources: baseline picking performance (S1), the barcode pilot estimate (S2), and the two-day scanner trial (S3).</a:t>
            </a: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endParaRPr lang="en-US" sz="1550" dirty="0"/>
          </a:p>
          <a:p>
            <a:pPr indent="0" marL="0">
              <a:spcAft>
                <a:spcPts val="1100"/>
              </a:spcAft>
              <a:buNone/>
            </a:pPr>
            <a:r>
              <a:rPr lang="en-US" sz="155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Key data points are: baseline error rate 1.5%, trial error rate 0.52%, pilot cost USD 7,800, and two Wi-Fi dead zones identified.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366760" y="1783080"/>
            <a:ext cx="3154680" cy="4160520"/>
          </a:xfrm>
          <a:prstGeom prst="roundRect">
            <a:avLst>
              <a:gd name="adj" fmla="val 1739"/>
            </a:avLst>
          </a:prstGeom>
          <a:solidFill>
            <a:srgbClr val="F2F0EB"/>
          </a:solidFill>
          <a:ln w="12700">
            <a:solidFill>
              <a:srgbClr val="E0DD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68512" y="210312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9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LENS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668512" y="2514600"/>
            <a:ext cx="248716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data points are: baseline error rate 1.5%, trial error rate 0.52%, pilot cost USD 7,800, and two Wi-Fi dead zones identified.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68512" y="46177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80" kern="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668512" y="49560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  /  S2  /  S3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644652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deck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0927080" y="642823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6576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43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visuals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40080" y="868680"/>
            <a:ext cx="5285232" cy="5440680"/>
          </a:xfrm>
          <a:prstGeom prst="roundRect">
            <a:avLst>
              <a:gd name="adj" fmla="val 1038"/>
            </a:avLst>
          </a:prstGeom>
          <a:solidFill>
            <a:srgbClr val="FFFFFF"/>
          </a:solidFill>
          <a:ln w="12700">
            <a:solidFill>
              <a:srgbClr val="E2DFD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097280"/>
            <a:ext cx="4773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chart: Error rate (%)</a:t>
            </a:r>
            <a:endParaRPr lang="en-US" sz="1500" dirty="0"/>
          </a:p>
        </p:txBody>
      </p:sp>
      <p:pic>
        <p:nvPicPr>
          <p:cNvPr id="6" name="Image 0" descr="C:\Users\ferna\OneDrive\Escritorio\Projects\WorkExchange - ToDo\artifacts\product-evaluations\2026-08-02T04-40-09-355Z\source-backed-deck\source-deck-eligible-warehouse-pilot-v1\verified-render-latest\visual-assets\01-chart-table-1-row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046542"/>
            <a:ext cx="4736592" cy="266433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5257800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chart rendered from canonical table values - not a website screenshot.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6263640" y="868680"/>
            <a:ext cx="5285232" cy="5440680"/>
          </a:xfrm>
          <a:prstGeom prst="roundRect">
            <a:avLst>
              <a:gd name="adj" fmla="val 1038"/>
            </a:avLst>
          </a:prstGeom>
          <a:solidFill>
            <a:srgbClr val="FFFFFF"/>
          </a:solidFill>
          <a:ln w="12700">
            <a:solidFill>
              <a:srgbClr val="E2DFD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19672" y="1097280"/>
            <a:ext cx="4773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chart: Median pick time (seconds)</a:t>
            </a:r>
            <a:endParaRPr lang="en-US" sz="1500" dirty="0"/>
          </a:p>
        </p:txBody>
      </p:sp>
      <p:pic>
        <p:nvPicPr>
          <p:cNvPr id="10" name="Image 1" descr="C:\Users\ferna\OneDrive\Escritorio\Projects\WorkExchange - ToDo\artifacts\product-evaluations\2026-08-02T04-40-09-355Z\source-backed-deck\source-deck-eligible-warehouse-pilot-v1\verified-render-latest\visual-assets\01-chart-table-1-row-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2046542"/>
            <a:ext cx="4736592" cy="266433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537960" y="5257800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chart rendered from canonical table values - not a website screenshot.</a:t>
            </a:r>
            <a:endParaRPr lang="en-US" sz="700" dirty="0"/>
          </a:p>
        </p:txBody>
      </p:sp>
      <p:sp>
        <p:nvSpPr>
          <p:cNvPr id="12" name="Text 8"/>
          <p:cNvSpPr/>
          <p:nvPr/>
        </p:nvSpPr>
        <p:spPr>
          <a:xfrm>
            <a:off x="10927080" y="651052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3D2B"/>
          </a:solidFill>
          <a:ln w="12700">
            <a:solidFill>
              <a:srgbClr val="E43D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9436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10881360" cy="4754880"/>
          </a:xfrm>
          <a:prstGeom prst="roundRect">
            <a:avLst>
              <a:gd name="adj" fmla="val 1154"/>
            </a:avLst>
          </a:prstGeom>
          <a:solidFill>
            <a:srgbClr val="FFFFFF"/>
          </a:solidFill>
          <a:ln w="12700">
            <a:solidFill>
              <a:srgbClr val="E2DFD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755648"/>
            <a:ext cx="10195560" cy="4114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  Warehouse picking baseline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https://northstar.example.test/evidence/picking-baseline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  Barcode pilot estimate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https://northstar.example.test/evidence/barcode-estimate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  Two-day scanner trial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30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https://northstar.example.test/evidence/scanner-trial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Outcome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Approve barcode pilot?</dc:title>
  <dc:subject>We turn a bounded topic and decision into a coherent presentation with citations, charts, visual hierarchy and slide-by-slide quality review.</dc:subject>
  <dc:creator>Outcome evaluation harness</dc:creator>
  <cp:lastModifiedBy>Outcome evaluation harness</cp:lastModifiedBy>
  <cp:revision>1</cp:revision>
  <dcterms:created xsi:type="dcterms:W3CDTF">2026-08-02T04:43:22Z</dcterms:created>
  <dcterms:modified xsi:type="dcterms:W3CDTF">2026-08-02T04:43:22Z</dcterms:modified>
</cp:coreProperties>
</file>